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6" r:id="rId23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  <a:srgbClr val="029AFF"/>
    <a:srgbClr val="0000FF"/>
    <a:srgbClr val="FFCCCC"/>
    <a:srgbClr val="70AD47"/>
    <a:srgbClr val="BFBFDF"/>
    <a:srgbClr val="BFDFFF"/>
    <a:srgbClr val="DEFFDD"/>
    <a:srgbClr val="FFE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1945" autoAdjust="0"/>
  </p:normalViewPr>
  <p:slideViewPr>
    <p:cSldViewPr snapToGrid="0">
      <p:cViewPr varScale="1">
        <p:scale>
          <a:sx n="103" d="100"/>
          <a:sy n="103" d="100"/>
        </p:scale>
        <p:origin x="10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28/06/2020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28/06/2020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0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1.png"/><Relationship Id="rId7" Type="http://schemas.openxmlformats.org/officeDocument/2006/relationships/image" Target="../media/image79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Relationship Id="rId14" Type="http://schemas.openxmlformats.org/officeDocument/2006/relationships/image" Target="../media/image8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2.png"/><Relationship Id="rId4" Type="http://schemas.openxmlformats.org/officeDocument/2006/relationships/image" Target="../media/image101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3.png"/><Relationship Id="rId4" Type="http://schemas.openxmlformats.org/officeDocument/2006/relationships/image" Target="../media/image95.png"/><Relationship Id="rId9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4" y="2579920"/>
            <a:ext cx="4223304" cy="316747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47" y="1427491"/>
            <a:ext cx="4500881" cy="28538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4416" y="5639812"/>
            <a:ext cx="1614196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refroidit </a:t>
            </a:r>
            <a:r>
              <a:rPr lang="fr-FR" dirty="0" smtClean="0">
                <a:solidFill>
                  <a:schemeClr val="accent1"/>
                </a:solidFill>
              </a:rPr>
              <a:t>de l’oscillateur.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29609" y="4374822"/>
            <a:ext cx="1604864" cy="1064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95527" y="5439748"/>
            <a:ext cx="2719193" cy="12339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758612" y="5152034"/>
            <a:ext cx="1436915" cy="14987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224609" y="4374821"/>
            <a:ext cx="494521" cy="7772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2" grpId="0"/>
      <p:bldP spid="13" grpId="0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</a:t>
            </a:r>
            <a:r>
              <a:rPr lang="fr-FR" b="1" dirty="0" smtClean="0">
                <a:solidFill>
                  <a:schemeClr val="accent1"/>
                </a:solidFill>
              </a:rPr>
              <a:t>température</a:t>
            </a:r>
            <a:r>
              <a:rPr lang="fr-FR" dirty="0" smtClean="0">
                <a:solidFill>
                  <a:schemeClr val="accent1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accent1"/>
                </a:solidFill>
              </a:rPr>
              <a:t>mouvement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b="1" dirty="0" smtClean="0">
                <a:solidFill>
                  <a:schemeClr val="accent1"/>
                </a:solidFill>
              </a:rPr>
              <a:t>brownien.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1"/>
                </a:solidFill>
              </a:rPr>
              <a:t>L’oscillateur est </a:t>
            </a:r>
            <a:r>
              <a:rPr lang="fr-FR" b="1" dirty="0" smtClean="0">
                <a:solidFill>
                  <a:schemeClr val="accent1"/>
                </a:solidFill>
              </a:rPr>
              <a:t>refroidi</a:t>
            </a:r>
            <a:r>
              <a:rPr lang="fr-FR" dirty="0" smtClean="0">
                <a:solidFill>
                  <a:schemeClr val="accent1"/>
                </a:solidFill>
              </a:rPr>
              <a:t> en augmentant le</a:t>
            </a:r>
            <a:r>
              <a:rPr lang="fr-FR" b="1" dirty="0" smtClean="0">
                <a:solidFill>
                  <a:schemeClr val="accent1"/>
                </a:solidFill>
              </a:rPr>
              <a:t> gain de la boucle de la rétroaction.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349232" y="5195308"/>
            <a:ext cx="357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gravitationnels.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8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662569" y="323911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67417" y="1178045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86266" y="3702184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7123459" y="3590639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accent1"/>
                </a:solidFill>
              </a:rPr>
              <a:t>l’oscillateur mécanique </a:t>
            </a:r>
            <a:r>
              <a:rPr lang="fr-FR" dirty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22843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673489"/>
            <a:ext cx="9144000" cy="128613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398071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723202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1133144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</a:t>
            </a:r>
            <a:r>
              <a:rPr lang="fr-FR" b="1" dirty="0" smtClean="0">
                <a:solidFill>
                  <a:schemeClr val="accent1"/>
                </a:solidFill>
              </a:rPr>
              <a:t>régime libre</a:t>
            </a:r>
            <a:r>
              <a:rPr lang="fr-FR" dirty="0" smtClean="0">
                <a:solidFill>
                  <a:schemeClr val="accent1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 </a:t>
            </a:r>
            <a:r>
              <a:rPr lang="fr-FR" dirty="0" smtClean="0">
                <a:solidFill>
                  <a:schemeClr val="accent1"/>
                </a:solidFill>
              </a:rPr>
              <a:t>et le </a:t>
            </a:r>
            <a:r>
              <a:rPr lang="fr-FR" b="1" dirty="0" smtClean="0">
                <a:solidFill>
                  <a:schemeClr val="accent1"/>
                </a:solidFill>
              </a:rPr>
              <a:t>facteur de qualité</a:t>
            </a:r>
            <a:r>
              <a:rPr lang="fr-FR" dirty="0" smtClean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723808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accent1"/>
                </a:solidFill>
              </a:rPr>
              <a:t>réponse fréquentielle</a:t>
            </a:r>
            <a:r>
              <a:rPr lang="fr-FR" dirty="0" smtClean="0">
                <a:solidFill>
                  <a:schemeClr val="accent1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b="1" dirty="0" smtClean="0">
                <a:solidFill>
                  <a:schemeClr val="accent1"/>
                </a:solidFill>
              </a:rPr>
              <a:t>diapason en quartz </a:t>
            </a:r>
            <a:r>
              <a:rPr lang="fr-FR" dirty="0" smtClean="0">
                <a:solidFill>
                  <a:schemeClr val="accent1"/>
                </a:solidFill>
              </a:rPr>
              <a:t>peut être utilisé comme </a:t>
            </a:r>
            <a:r>
              <a:rPr lang="fr-FR" b="1" dirty="0" smtClean="0">
                <a:solidFill>
                  <a:schemeClr val="accent1"/>
                </a:solidFill>
              </a:rPr>
              <a:t>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accent1"/>
                </a:solidFill>
              </a:rPr>
              <a:t>modes propres </a:t>
            </a:r>
            <a:r>
              <a:rPr lang="fr-FR" dirty="0" smtClean="0">
                <a:solidFill>
                  <a:schemeClr val="accent1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accent1"/>
                </a:solidFill>
              </a:rPr>
              <a:t>ensembles d’oscillateurs amortis.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accent1"/>
                </a:solidFill>
              </a:rPr>
              <a:t>analyse spectrale </a:t>
            </a:r>
            <a:r>
              <a:rPr lang="fr-FR" dirty="0" smtClean="0">
                <a:solidFill>
                  <a:schemeClr val="accent1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20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</a:t>
            </a:r>
            <a:r>
              <a:rPr lang="fr-FR" i="1" dirty="0">
                <a:solidFill>
                  <a:schemeClr val="accent1"/>
                </a:solidFill>
              </a:rPr>
              <a:t>périodiques, </a:t>
            </a:r>
            <a:r>
              <a:rPr lang="fr-FR" i="1" dirty="0" smtClean="0">
                <a:solidFill>
                  <a:schemeClr val="accent1"/>
                </a:solidFill>
              </a:rPr>
              <a:t>spectres</a:t>
            </a: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fonction </a:t>
            </a:r>
            <a:r>
              <a:rPr lang="fr-FR" i="1" dirty="0">
                <a:solidFill>
                  <a:schemeClr val="accent1"/>
                </a:solidFill>
              </a:rPr>
              <a:t>de </a:t>
            </a:r>
            <a:r>
              <a:rPr lang="fr-FR" i="1" dirty="0" smtClean="0">
                <a:solidFill>
                  <a:schemeClr val="accent1"/>
                </a:solidFill>
              </a:rPr>
              <a:t>transfert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32000" y="3562350"/>
              <a:ext cx="828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b="1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b="1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719067"/>
            <a:ext cx="4223304" cy="31674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37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quantique.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19999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thermique.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8600" y="6299498"/>
            <a:ext cx="8614276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dans son état quantique fondamental.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64227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5755" y="4580133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022910" y="4580132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89782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lipse 16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4" y="1842506"/>
            <a:ext cx="4498122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23287" y="5775805"/>
            <a:ext cx="25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b="1" dirty="0" smtClean="0">
                <a:solidFill>
                  <a:schemeClr val="accent1"/>
                </a:solidFill>
              </a:rPr>
              <a:t>oscillateur</a:t>
            </a:r>
            <a:r>
              <a:rPr lang="fr-FR" dirty="0" smtClean="0">
                <a:solidFill>
                  <a:schemeClr val="accent1"/>
                </a:solidFill>
              </a:rPr>
              <a:t>...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accent1"/>
                </a:solidFill>
              </a:rPr>
              <a:t>faible rayon de courbure.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23287" y="3194588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3058865" y="3194588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194588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Pour </a:t>
                </a:r>
                <a:r>
                  <a:rPr lang="fr-FR" dirty="0">
                    <a:solidFill>
                      <a:schemeClr val="accent1"/>
                    </a:solidFill>
                  </a:rPr>
                  <a:t>une </a:t>
                </a:r>
                <a:r>
                  <a:rPr lang="fr-FR" b="1" dirty="0">
                    <a:solidFill>
                      <a:schemeClr val="accent1"/>
                    </a:solidFill>
                  </a:rPr>
                  <a:t>cavité optomécanique </a:t>
                </a:r>
                <a:r>
                  <a:rPr lang="fr-FR" dirty="0">
                    <a:solidFill>
                      <a:schemeClr val="accent1"/>
                    </a:solidFill>
                  </a:rPr>
                  <a:t>en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cryogénie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  <a:blipFill rotWithShape="0">
                <a:blip r:embed="rId9"/>
                <a:stretch>
                  <a:fillRect l="-1439" t="-3226" b="-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058865" y="57758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b="1" dirty="0">
                <a:solidFill>
                  <a:schemeClr val="accent1"/>
                </a:solidFill>
              </a:rPr>
              <a:t>miroir d’entrée</a:t>
            </a:r>
            <a:r>
              <a:rPr lang="fr-FR" dirty="0">
                <a:solidFill>
                  <a:schemeClr val="accent1"/>
                </a:solidFill>
              </a:rPr>
              <a:t>…	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dépend de la </a:t>
            </a:r>
            <a:r>
              <a:rPr lang="fr-FR" b="1" dirty="0" smtClean="0">
                <a:solidFill>
                  <a:schemeClr val="accent1"/>
                </a:solidFill>
              </a:rPr>
              <a:t>distance</a:t>
            </a:r>
            <a:r>
              <a:rPr lang="fr-FR" dirty="0" smtClean="0">
                <a:solidFill>
                  <a:schemeClr val="accent1"/>
                </a:solidFill>
              </a:rPr>
              <a:t> entre les deux miroirs.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Ressort </a:t>
                </a:r>
                <a:r>
                  <a:rPr lang="fr-FR" b="1" dirty="0">
                    <a:solidFill>
                      <a:schemeClr val="bg1">
                        <a:lumMod val="50000"/>
                      </a:schemeClr>
                    </a:solidFill>
                  </a:rPr>
                  <a:t>optique</a:t>
                </a:r>
              </a:p>
              <a:p>
                <a:pPr algn="ctr"/>
                <a:endParaRPr lang="fr-FR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blipFill rotWithShape="0">
                <a:blip r:embed="rId11"/>
                <a:stretch>
                  <a:fillRect t="-7027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6110466" y="4929864"/>
            <a:ext cx="2797713" cy="1130246"/>
            <a:chOff x="6110466" y="4929864"/>
            <a:chExt cx="2797713" cy="1130246"/>
          </a:xfrm>
        </p:grpSpPr>
        <p:sp>
          <p:nvSpPr>
            <p:cNvPr id="63" name="ZoneTexte 62"/>
            <p:cNvSpPr txBox="1"/>
            <p:nvPr/>
          </p:nvSpPr>
          <p:spPr>
            <a:xfrm>
              <a:off x="6110466" y="5310321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necteur droit avec flèche 66"/>
            <p:cNvCxnSpPr>
              <a:stCxn id="63" idx="3"/>
              <a:endCxn id="65" idx="1"/>
            </p:cNvCxnSpPr>
            <p:nvPr/>
          </p:nvCxnSpPr>
          <p:spPr>
            <a:xfrm>
              <a:off x="6999971" y="5494987"/>
              <a:ext cx="543091" cy="0"/>
            </a:xfrm>
            <a:prstGeom prst="straightConnector1">
              <a:avLst/>
            </a:prstGeom>
            <a:ln w="25400">
              <a:gradFill flip="none" rotWithShape="1"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Le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couplage optomécanique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lie les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déplacements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 du miroir et l’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intensité </a:t>
            </a:r>
            <a:r>
              <a:rPr lang="fr-FR" b="1" dirty="0" err="1" smtClean="0">
                <a:solidFill>
                  <a:schemeClr val="bg1">
                    <a:lumMod val="50000"/>
                  </a:schemeClr>
                </a:solidFill>
              </a:rPr>
              <a:t>intracavité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par l’intermédiaire de la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pression de radiation.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4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67993</TotalTime>
  <Words>1123</Words>
  <Application>Microsoft Office PowerPoint</Application>
  <PresentationFormat>Affichage à l'écran (4:3)</PresentationFormat>
  <Paragraphs>308</Paragraphs>
  <Slides>22</Slides>
  <Notes>22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Évaluation : Micro-capteurs et oscillateurs </vt:lpstr>
      <vt:lpstr>Présentation PowerPoint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1030</cp:revision>
  <cp:lastPrinted>2019-07-12T11:29:22Z</cp:lastPrinted>
  <dcterms:created xsi:type="dcterms:W3CDTF">2016-01-19T10:18:58Z</dcterms:created>
  <dcterms:modified xsi:type="dcterms:W3CDTF">2020-06-28T19:55:25Z</dcterms:modified>
</cp:coreProperties>
</file>